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262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5" r:id="rId16"/>
    <p:sldId id="274" r:id="rId17"/>
    <p:sldId id="273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77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"/>
    <p:restoredTop sz="96352"/>
  </p:normalViewPr>
  <p:slideViewPr>
    <p:cSldViewPr snapToGrid="0" snapToObjects="1">
      <p:cViewPr varScale="1">
        <p:scale>
          <a:sx n="134" d="100"/>
          <a:sy n="134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5E90D-A181-5348-8544-F0A595C90536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EB61B-4013-E741-BF9B-57F1FEF5E1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334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73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8193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477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828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418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2698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9272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식에서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입실론은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계산할 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나눠져서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nand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 발생하는 것을 막기 위한 아주 작은 숫자이다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결과에 감마와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베타라는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transform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vl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계속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되면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non-linearity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성질을 잃게 되는데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문제를 완화하기 위함이다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vl="1"/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끝난 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결과값에 감마를 곱하고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더해주는 연산을 하면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Normalization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계산이 끝난다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ko-KR" altLang="en-US" dirty="0"/>
            </a:b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2392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0041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7326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ㅇ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168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0038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ㅇ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9453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ㅇ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0178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ㅇ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540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2633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4256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367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3510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8378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9905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264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705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5814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80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5333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904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364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왼쪽에 고양이 ㄱ사진이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사진을 통해 이게 고양ㅇ이인지 개인지 소인지 이러한 여러가지 클래스들이 있을떄 이 물체가 무엇인지 식별하는 과정이 </a:t>
            </a:r>
            <a:r>
              <a:rPr kumimoji="1" lang="en-US" altLang="ko-Kore-KR" dirty="0" err="1"/>
              <a:t>classfication</a:t>
            </a:r>
            <a:r>
              <a:rPr kumimoji="1" lang="ko-Kore-KR" altLang="en-US" dirty="0"/>
              <a:t>이라 하고요</a:t>
            </a:r>
            <a:endParaRPr kumimoji="1" lang="en-US" altLang="ko-Kore-KR" dirty="0"/>
          </a:p>
          <a:p>
            <a:r>
              <a:rPr kumimoji="1" lang="en-US" altLang="ko-Kore-KR" dirty="0"/>
              <a:t>Classification</a:t>
            </a:r>
            <a:r>
              <a:rPr kumimoji="1" lang="ko-Kore-KR" altLang="en-US" dirty="0"/>
              <a:t> 인식하는 것 뿐만아니라 이미지에서 </a:t>
            </a:r>
            <a:r>
              <a:rPr kumimoji="1" lang="en-US" altLang="ko-Kore-KR" dirty="0"/>
              <a:t>object</a:t>
            </a:r>
            <a:r>
              <a:rPr kumimoji="1" lang="ko-Kore-KR" altLang="en-US" dirty="0"/>
              <a:t>가 어떤위치에 있는지 </a:t>
            </a:r>
            <a:r>
              <a:rPr kumimoji="1" lang="en-US" altLang="ko-Kore-KR" dirty="0" err="1"/>
              <a:t>boudingbox</a:t>
            </a:r>
            <a:r>
              <a:rPr kumimoji="1" lang="ko-Kore-KR" altLang="en-US" dirty="0"/>
              <a:t>라는 것을 통해 위치와 크기를 가늠하는 과정이 있는데 이걸 </a:t>
            </a:r>
            <a:r>
              <a:rPr kumimoji="1" lang="en-US" altLang="ko-Kore-KR" dirty="0"/>
              <a:t>localization</a:t>
            </a:r>
            <a:r>
              <a:rPr kumimoji="1" lang="ko-Kore-KR" altLang="en-US" dirty="0"/>
              <a:t>이라합니다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72ED-BEBF-B241-BECF-5D46504790AD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310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D7451-6A06-2740-8D40-C8702A93E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CEFED7-D2F9-8648-8302-7FF23B404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BE9D2-01F5-DC42-B52A-763739ED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FB4C0-216D-5E47-8673-228AF64F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B641B1-519E-BE41-9E8C-A4E89C9B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862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32DB9-273F-5549-8056-31145B96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C8DC2A-0B60-5D4D-AD57-ACC42229F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684C8-5EB2-0E4D-ACCC-E4C16BD2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DD8D24-D02E-CD47-8B80-6BE8CCF3C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BFD9A-55A2-C44C-B76D-7F6C469D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593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3D9A5F-0CEF-F449-A04B-9D449BA72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B62911-1030-F642-9B26-167C3E676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2DB3FE-715E-154D-8CCD-F79906F7D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A4401-36BD-714E-A9F7-CE4065791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D95FF-1262-D54F-92C0-C2B76876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232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412E0-F764-9042-A31E-29FB61D1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CDD62-8E99-B743-A1BD-C29A28E5B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EC8F67-C5FF-CB43-AF4B-63D5ED820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0C4FE4-F4F3-2648-8F11-21B3FCB9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502A9-2B2D-6746-8A27-1CC74AA7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925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EB2C9-84F9-8240-9209-3622DAAF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1B3C36-BF1F-224E-81BB-92B59AF4A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33483-D428-4E4E-9C9E-4EA13136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CA70A0-8AC7-9644-A8D0-2CEDFC51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54057D-C234-0742-8956-B6CA06EF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468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80483-C078-3D49-B8EB-232300CE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2D78E-C8C9-4549-84D3-C83562904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F33C3A-4D3A-E74B-8B4E-4D5DDB69E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A83210-482E-FA4C-AF81-A2C524CF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4E40F4-3A89-D44C-B467-0EB92AD7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8210DA-8BC7-2646-A1B9-25DC1A7A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841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0D67A-9781-294B-9E5E-4A9E9DA0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DA131A-5D16-F848-AA20-C37E7B0F3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A4009E-2613-BE48-9621-6631BBDF8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7DE195-AAB1-4C46-9EC1-877D3A84F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D78709-D26F-3B42-800C-8F9A1FB09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03B3EA-6110-FA45-9700-B5D99404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783EBA-EDBD-DE43-B1AA-EC505F18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DE6612-03D7-234C-BE32-9746B7EA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053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199C-C37B-F14A-9EA8-60034745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D7C4D9-5A0B-024C-AEEB-AC995CDC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B8F2F4-7261-3145-B70E-BD95780B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DE8886-2D40-4745-87A9-AB6A28A7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091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619040-E33D-7B46-8DB6-329FAC52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162F75-BF2B-9C49-BCEA-D5C600DF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83DC5F-3A1D-214A-B6F5-4693BCDE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391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8C2D-DDF8-4845-8D42-65511357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7CBFD-20EE-C04F-9595-0584A27FF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3CDD92-6506-844D-99F9-88FE40C1F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229D82-B7A1-2641-9B39-DFE47CD7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B34FA7-8C45-B74E-BD93-CDCF02C9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2E46DE-49C0-DC48-AF6D-4F30296A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584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53AA-C37A-4545-BC7F-70D43633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A8C485-5675-554C-A8A5-3FC970FF7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2DF663-2510-BF4B-A18C-306B53062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2BDD4C-66AE-3245-8F3E-69E47ACC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DA05E5-84B2-0E46-B85B-46639718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071058-8F37-5242-A0B1-C46DCFED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634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2752FD-8883-844D-BAEC-A25EEF6E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0E0482-CE3D-7B42-8186-01F6D4626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1CB7F-CAC2-7240-B90C-16D9C97CD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1DCBA-6BBA-BB4A-A404-1D2055A2B4E4}" type="datetimeFigureOut">
              <a:rPr kumimoji="1" lang="ko-Kore-KR" altLang="en-US" smtClean="0"/>
              <a:t>2021. 2. 9.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CFB6C-5300-E24E-85D6-938ABE320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AB883-9293-A44F-AAED-C62F623B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8029B-4AAD-3A4F-9850-FF4BC704B4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487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603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meth.396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ikidocs.net/61374" TargetMode="External"/><Relationship Id="rId4" Type="http://schemas.openxmlformats.org/officeDocument/2006/relationships/hyperlink" Target="https://wegonnamakeit.tistory.com/4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907565" y="1787237"/>
            <a:ext cx="63768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Deeps (fea</a:t>
            </a:r>
            <a:r>
              <a:rPr lang="en-US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t. </a:t>
            </a:r>
            <a:r>
              <a:rPr lang="ko-KR" altLang="en-US" sz="40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모두의딥러닝</a:t>
            </a:r>
            <a:r>
              <a:rPr lang="en-US" altLang="ko-KR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)</a:t>
            </a:r>
            <a:endParaRPr lang="en-US" sz="4000" b="1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258272" y="3882045"/>
            <a:ext cx="188796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맑은 고딕 (본문)"/>
                <a:ea typeface="Calibri"/>
                <a:cs typeface="Calibri"/>
                <a:sym typeface="Calibri"/>
              </a:rPr>
              <a:t>2020.1.31</a:t>
            </a:r>
            <a:endParaRPr dirty="0">
              <a:latin typeface="맑은 고딕 (본문)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 (본문)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맑은 고딕 (본문)"/>
                <a:ea typeface="Calibri"/>
                <a:cs typeface="Calibri"/>
                <a:sym typeface="Calibri"/>
              </a:rPr>
              <a:t>조성욱</a:t>
            </a:r>
            <a:endParaRPr sz="1800" b="0" i="0" u="none" strike="noStrike" cap="none" dirty="0">
              <a:solidFill>
                <a:schemeClr val="dk1"/>
              </a:solidFill>
              <a:latin typeface="맑은 고딕 (본문)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994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36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 propagation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7689D2-15B4-D34E-A154-1B9D575B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2400300"/>
            <a:ext cx="4559300" cy="2057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3BDD92-11AE-0246-8148-CF539A141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21" y="4945222"/>
            <a:ext cx="3733800" cy="172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E1CDAD-9906-5D4E-84C0-7C9815E15F06}"/>
              </a:ext>
            </a:extLst>
          </p:cNvPr>
          <p:cNvSpPr txBox="1"/>
          <p:nvPr/>
        </p:nvSpPr>
        <p:spPr>
          <a:xfrm>
            <a:off x="1651000" y="2044700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 propagation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68E258-D0B1-114E-AA06-53F812F99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471" y="1150682"/>
            <a:ext cx="40005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0671E9-0F41-A444-87FE-7732DA8DD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471" y="2169143"/>
            <a:ext cx="2819400" cy="850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E7B596-A166-F743-967B-7ADF73800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2959101"/>
            <a:ext cx="4724400" cy="863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6A6DEE-80D5-7E4C-AABD-A2F025875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822701"/>
            <a:ext cx="25781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FD225F-673F-5449-AE9E-6663DE1D2B8A}"/>
              </a:ext>
            </a:extLst>
          </p:cNvPr>
          <p:cNvSpPr txBox="1"/>
          <p:nvPr/>
        </p:nvSpPr>
        <p:spPr>
          <a:xfrm>
            <a:off x="6273800" y="1569782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1. 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C940EC-5ACA-284A-A20C-613F037FBDCF}"/>
              </a:ext>
            </a:extLst>
          </p:cNvPr>
          <p:cNvSpPr txBox="1"/>
          <p:nvPr/>
        </p:nvSpPr>
        <p:spPr>
          <a:xfrm>
            <a:off x="6284436" y="240030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2. 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F7B14-7AF6-3C49-855F-9C5085FCD54B}"/>
              </a:ext>
            </a:extLst>
          </p:cNvPr>
          <p:cNvSpPr txBox="1"/>
          <p:nvPr/>
        </p:nvSpPr>
        <p:spPr>
          <a:xfrm>
            <a:off x="6262898" y="3390901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3. 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0BE376-6143-D04F-976C-558F29999AA8}"/>
              </a:ext>
            </a:extLst>
          </p:cNvPr>
          <p:cNvSpPr txBox="1"/>
          <p:nvPr/>
        </p:nvSpPr>
        <p:spPr>
          <a:xfrm>
            <a:off x="6284436" y="409523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4. 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F3EB78-1D79-4442-B526-EE506900BDAF}"/>
              </a:ext>
            </a:extLst>
          </p:cNvPr>
          <p:cNvSpPr txBox="1"/>
          <p:nvPr/>
        </p:nvSpPr>
        <p:spPr>
          <a:xfrm>
            <a:off x="6284436" y="528821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211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36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 propagation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7689D2-15B4-D34E-A154-1B9D575B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2400300"/>
            <a:ext cx="4559300" cy="2057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3BDD92-11AE-0246-8148-CF539A141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280442"/>
            <a:ext cx="3733800" cy="172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E1CDAD-9906-5D4E-84C0-7C9815E15F06}"/>
              </a:ext>
            </a:extLst>
          </p:cNvPr>
          <p:cNvSpPr txBox="1"/>
          <p:nvPr/>
        </p:nvSpPr>
        <p:spPr>
          <a:xfrm>
            <a:off x="1651000" y="2044700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 propagation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F3EB78-1D79-4442-B526-EE506900BDAF}"/>
              </a:ext>
            </a:extLst>
          </p:cNvPr>
          <p:cNvSpPr txBox="1"/>
          <p:nvPr/>
        </p:nvSpPr>
        <p:spPr>
          <a:xfrm>
            <a:off x="6256815" y="162343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5. </a:t>
            </a:r>
            <a:endParaRPr kumimoji="1" lang="ko-Kore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0189B73-8F02-5D45-BA3A-52939B40D097}"/>
              </a:ext>
            </a:extLst>
          </p:cNvPr>
          <p:cNvCxnSpPr/>
          <p:nvPr/>
        </p:nvCxnSpPr>
        <p:spPr>
          <a:xfrm flipH="1">
            <a:off x="2190750" y="4577018"/>
            <a:ext cx="29400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8DDBF1C-B96A-3C4B-BDA9-980D78B3A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3228059"/>
            <a:ext cx="2578100" cy="60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67E5F7-D1F2-704C-9DB4-3D63AF254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0" y="4058076"/>
            <a:ext cx="59055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748EAE-E3F7-2E44-83A9-0DAC074F60CA}"/>
              </a:ext>
            </a:extLst>
          </p:cNvPr>
          <p:cNvSpPr txBox="1"/>
          <p:nvPr/>
        </p:nvSpPr>
        <p:spPr>
          <a:xfrm>
            <a:off x="5975357" y="2869297"/>
            <a:ext cx="248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W5</a:t>
            </a:r>
            <a:r>
              <a:rPr kumimoji="1" lang="ko-Kore-KR" altLang="en-US" dirty="0"/>
              <a:t>를 </a:t>
            </a:r>
            <a:r>
              <a:rPr kumimoji="1" lang="en-US" altLang="ko-Kore-KR" dirty="0"/>
              <a:t>update </a:t>
            </a:r>
            <a:r>
              <a:rPr kumimoji="1" lang="ko-Kore-KR" altLang="en-US" dirty="0"/>
              <a:t>해야한다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DD24A4-A226-BB48-913F-A6CC710B4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815" y="5234562"/>
            <a:ext cx="5562600" cy="660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9140DB-073D-7B42-A258-25BC419C6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2052" y="5845065"/>
            <a:ext cx="2603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8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385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Activation function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676400"/>
            <a:ext cx="95349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Nonlinear Function</a:t>
            </a:r>
            <a:br>
              <a:rPr kumimoji="1" lang="en-US" altLang="ko-KR" dirty="0"/>
            </a:br>
            <a:r>
              <a:rPr kumimoji="1" lang="ko-KR" altLang="en-US" dirty="0"/>
              <a:t>직선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개로는 그릴 수 없는 함수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인공 신경망의 능력을 높이기 위해 </a:t>
            </a:r>
            <a:r>
              <a:rPr kumimoji="1" lang="ko-KR" altLang="en-US" dirty="0" err="1"/>
              <a:t>은닉층을</a:t>
            </a:r>
            <a:r>
              <a:rPr kumimoji="1" lang="ko-KR" altLang="en-US" dirty="0"/>
              <a:t> 계속 추가해 줘야한다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활성화 함수로 선형 함수를 계속 </a:t>
            </a:r>
            <a:r>
              <a:rPr kumimoji="1" lang="ko-KR" altLang="en-US" dirty="0" err="1"/>
              <a:t>쌓은면</a:t>
            </a:r>
            <a:r>
              <a:rPr kumimoji="1" lang="ko-KR" altLang="en-US" dirty="0"/>
              <a:t> 의미가 없어진다</a:t>
            </a:r>
            <a:r>
              <a:rPr kumimoji="1" lang="en-US" altLang="ko-KR" dirty="0"/>
              <a:t>. Ex) f(x)=</a:t>
            </a:r>
            <a:r>
              <a:rPr kumimoji="1" lang="en-US" altLang="ko-KR" dirty="0" err="1"/>
              <a:t>Wx</a:t>
            </a:r>
            <a:r>
              <a:rPr kumimoji="1" lang="en-US" altLang="ko-KR" dirty="0"/>
              <a:t>. f(f(f(x)=y = W*W*W*x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622B8A-0A97-4844-A43F-B9B57DA2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2" y="3153728"/>
            <a:ext cx="2763715" cy="1752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A1A3A-4711-D24F-928A-425320A30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432" y="3031650"/>
            <a:ext cx="3145184" cy="19606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0E4EB4-3DFF-A741-89CC-52651A2FA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068" y="2977545"/>
            <a:ext cx="2755900" cy="21049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BC3042-43F8-224F-84F3-EA9B870EF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42" y="4992284"/>
            <a:ext cx="2578100" cy="1851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B89D8E-D64E-5143-8FF7-4CC06CA52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432" y="4992284"/>
            <a:ext cx="2557758" cy="1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6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385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Activation function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173499"/>
            <a:ext cx="10194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Gradient Vanishing</a:t>
            </a:r>
            <a:br>
              <a:rPr kumimoji="1" lang="en-US" altLang="ko-KR" dirty="0"/>
            </a:br>
            <a:r>
              <a:rPr kumimoji="1" lang="ko-KR" altLang="en-US" dirty="0"/>
              <a:t>주황색 부분은 기울기가 매우 작다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Backpropagation </a:t>
            </a:r>
            <a:r>
              <a:rPr kumimoji="1" lang="ko-KR" altLang="en-US" dirty="0"/>
              <a:t>과정에서 </a:t>
            </a:r>
            <a:r>
              <a:rPr kumimoji="1" lang="en-US" altLang="ko-KR" dirty="0"/>
              <a:t>model </a:t>
            </a:r>
            <a:r>
              <a:rPr kumimoji="1" lang="ko-KR" altLang="en-US" dirty="0"/>
              <a:t>이 깊어 질 수록 </a:t>
            </a:r>
            <a:r>
              <a:rPr kumimoji="1" lang="en-US" altLang="ko-KR" dirty="0"/>
              <a:t>output </a:t>
            </a:r>
            <a:r>
              <a:rPr kumimoji="1" lang="ko-KR" altLang="en-US" dirty="0"/>
              <a:t>과 가까운 쪽에는 </a:t>
            </a:r>
            <a:r>
              <a:rPr kumimoji="1" lang="en-US" altLang="ko-KR" dirty="0"/>
              <a:t>w </a:t>
            </a:r>
            <a:r>
              <a:rPr kumimoji="1" lang="ko-KR" altLang="en-US" dirty="0"/>
              <a:t>잘 </a:t>
            </a:r>
            <a:r>
              <a:rPr kumimoji="1" lang="ko-KR" altLang="en-US" dirty="0" err="1"/>
              <a:t>전달뒤에는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잘안됨</a:t>
            </a:r>
            <a:endParaRPr kumimoji="1" lang="en-US" altLang="ko-KR" dirty="0"/>
          </a:p>
          <a:p>
            <a:r>
              <a:rPr kumimoji="1" lang="en-US" altLang="ko-KR" dirty="0"/>
              <a:t>    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 err="1">
                <a:sym typeface="Wingdings" pitchFamily="2" charset="2"/>
              </a:rPr>
              <a:t>은닉층에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시그모이드</a:t>
            </a:r>
            <a:r>
              <a:rPr kumimoji="1" lang="ko-KR" altLang="en-US" dirty="0">
                <a:sym typeface="Wingdings" pitchFamily="2" charset="2"/>
              </a:rPr>
              <a:t> 쓰지 마세요</a:t>
            </a:r>
            <a:r>
              <a:rPr kumimoji="1" lang="en-US" altLang="ko-KR" dirty="0">
                <a:solidFill>
                  <a:srgbClr val="FF0000"/>
                </a:solidFill>
                <a:sym typeface="Wingdings" pitchFamily="2" charset="2"/>
              </a:rPr>
              <a:t>.  </a:t>
            </a:r>
            <a:r>
              <a:rPr kumimoji="1" lang="en-US" altLang="ko-KR" dirty="0" err="1">
                <a:solidFill>
                  <a:srgbClr val="FF0000"/>
                </a:solidFill>
                <a:sym typeface="Wingdings" pitchFamily="2" charset="2"/>
              </a:rPr>
              <a:t>ReLu</a:t>
            </a:r>
            <a:r>
              <a:rPr kumimoji="1" lang="en-US" altLang="ko-KR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sym typeface="Wingdings" pitchFamily="2" charset="2"/>
              </a:rPr>
              <a:t>친구들</a:t>
            </a:r>
            <a:r>
              <a:rPr kumimoji="1" lang="en-US" altLang="ko-KR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쓰세요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-    </a:t>
            </a:r>
            <a:r>
              <a:rPr kumimoji="1" lang="en-US" altLang="ko-KR" dirty="0"/>
              <a:t>Gradient Exploding</a:t>
            </a:r>
            <a:br>
              <a:rPr kumimoji="1" lang="en-US" altLang="ko-KR" dirty="0"/>
            </a:br>
            <a:r>
              <a:rPr kumimoji="1" lang="en-US" altLang="ko-KR" dirty="0"/>
              <a:t>     </a:t>
            </a:r>
            <a:r>
              <a:rPr kumimoji="1" lang="ko-KR" altLang="en-US" dirty="0"/>
              <a:t>기울기가 점차 커져서 가중치가 비정상적으로 큰 값이 되어서 발산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9DB079-CE63-3B45-B33D-B59C4E24D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60922"/>
            <a:ext cx="4483100" cy="3111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9A80A7-02DF-2046-BDF2-82F378EF7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99562"/>
            <a:ext cx="4483100" cy="28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5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385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Activation function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106131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 문제들은 </a:t>
            </a:r>
            <a:r>
              <a:rPr kumimoji="1" lang="ko-KR" altLang="en-US" dirty="0" err="1"/>
              <a:t>학습시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Nan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발산하거나 </a:t>
            </a:r>
            <a:r>
              <a:rPr kumimoji="1" lang="en-US" altLang="ko-KR" dirty="0"/>
              <a:t>0</a:t>
            </a:r>
            <a:r>
              <a:rPr kumimoji="1" lang="ko-KR" altLang="en-US" dirty="0"/>
              <a:t>로 수렴하는 오류 발생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Solution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가중치 초기화</a:t>
            </a:r>
            <a:r>
              <a:rPr kumimoji="1" lang="en-US" altLang="ko-KR" dirty="0"/>
              <a:t>(Weight </a:t>
            </a:r>
            <a:r>
              <a:rPr kumimoji="1" lang="en-US" altLang="ko-KR" dirty="0" err="1"/>
              <a:t>Intialization</a:t>
            </a:r>
            <a:r>
              <a:rPr kumimoji="1" lang="en-US" altLang="ko-KR" dirty="0"/>
              <a:t>)</a:t>
            </a:r>
            <a:br>
              <a:rPr kumimoji="1" lang="en-US" altLang="ko-KR" dirty="0"/>
            </a:br>
            <a:r>
              <a:rPr kumimoji="1" lang="ko-KR" altLang="en-US" dirty="0"/>
              <a:t>모델의 가중치만 잘 초기화 해줘도 문제 완화 가능 </a:t>
            </a:r>
            <a:r>
              <a:rPr kumimoji="1" lang="en-US" altLang="ko-KR" dirty="0"/>
              <a:t>( </a:t>
            </a:r>
            <a:r>
              <a:rPr kumimoji="1" lang="ko-KR" altLang="en-US" dirty="0"/>
              <a:t>시작점을 잘 정하자</a:t>
            </a:r>
            <a:r>
              <a:rPr kumimoji="1"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Xavier – </a:t>
            </a:r>
            <a:r>
              <a:rPr kumimoji="1" lang="ko-KR" altLang="en-US" dirty="0"/>
              <a:t>여러 층의 기울기 분산 사이에 균형을 맞춰서 특정 측이 너무 주목 받거나 쳐지는 것을 막는다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Sigmoid, Tanh 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잘맞는다</a:t>
            </a:r>
            <a:r>
              <a:rPr kumimoji="1" lang="en-US" altLang="ko-KR" dirty="0"/>
              <a:t>. He –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</a:t>
            </a:r>
            <a:r>
              <a:rPr kumimoji="1" lang="ko-KR" altLang="en-US" dirty="0"/>
              <a:t>계열과  잘 맞는다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Batch Normalization – </a:t>
            </a:r>
            <a:r>
              <a:rPr kumimoji="1" lang="ko-KR" altLang="en-US" dirty="0"/>
              <a:t>한번에 들어오는 배치 단위로 정규화</a:t>
            </a:r>
            <a:br>
              <a:rPr kumimoji="1" lang="en-US" altLang="ko-KR" dirty="0"/>
            </a:br>
            <a:r>
              <a:rPr kumimoji="1" lang="ko-KR" altLang="en-US" dirty="0"/>
              <a:t>입력에 대해 평균을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만들고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정규화를 한다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Small learning Rate</a:t>
            </a:r>
            <a:br>
              <a:rPr kumimoji="1" lang="en-US" altLang="ko-KR" dirty="0"/>
            </a:br>
            <a:r>
              <a:rPr kumimoji="1" lang="en-US" altLang="ko-KR" dirty="0"/>
              <a:t>learning rate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작게 하자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77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4082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Batch Normalization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1137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Internal Covariate shift</a:t>
            </a:r>
            <a:br>
              <a:rPr kumimoji="1" lang="en-US" altLang="ko-KR" dirty="0"/>
            </a:br>
            <a:r>
              <a:rPr kumimoji="1" lang="ko-KR" altLang="en-US" dirty="0"/>
              <a:t>각 </a:t>
            </a:r>
            <a:r>
              <a:rPr kumimoji="1" lang="ko-KR" altLang="en-US" dirty="0" err="1"/>
              <a:t>레이어마다</a:t>
            </a:r>
            <a:r>
              <a:rPr kumimoji="1" lang="ko-KR" altLang="en-US" dirty="0"/>
              <a:t> 이미지들의 분포가 약간씩 변하게 되는 문제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문제를 해결하고자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을 사용</a:t>
            </a:r>
            <a:br>
              <a:rPr kumimoji="1" lang="en-US" altLang="ko-KR" dirty="0"/>
            </a:b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5C8F8F-93CE-7548-BF1C-7BD2E046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987550"/>
            <a:ext cx="8813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4082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Batch Normalization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226048" y="1095970"/>
            <a:ext cx="5623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Batch Normalization –</a:t>
            </a:r>
            <a:br>
              <a:rPr kumimoji="1" lang="en-US" altLang="ko-KR" dirty="0"/>
            </a:br>
            <a:r>
              <a:rPr kumimoji="1" lang="en-US" altLang="ko-KR" dirty="0"/>
              <a:t>Input (X) -&gt; Activation (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) -&gt; Batch </a:t>
            </a:r>
            <a:r>
              <a:rPr kumimoji="1" lang="en-US" altLang="ko-KR" dirty="0" err="1"/>
              <a:t>Noarmalze</a:t>
            </a:r>
            <a:r>
              <a:rPr kumimoji="1" lang="en-US" altLang="ko-KR" dirty="0"/>
              <a:t> </a:t>
            </a:r>
            <a:r>
              <a:rPr kumimoji="1" lang="ko-KR" altLang="en-US" dirty="0"/>
              <a:t>순서</a:t>
            </a:r>
            <a:r>
              <a:rPr kumimoji="1" lang="en-US" altLang="ko-KR" dirty="0"/>
              <a:t> </a:t>
            </a:r>
            <a:br>
              <a:rPr kumimoji="1" lang="en-US" altLang="ko-KR" dirty="0"/>
            </a:b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9B7B1-895A-EA4C-BD25-E9336FAE8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6" y="2801632"/>
            <a:ext cx="4282244" cy="3399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A80E0D-987F-604A-86EE-C495E350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97800"/>
            <a:ext cx="7620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9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4082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Batch Normalization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2595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Batch Normalization – </a:t>
            </a:r>
            <a:br>
              <a:rPr kumimoji="1" lang="en-US" altLang="ko-KR" dirty="0"/>
            </a:b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F35BD-6C1A-AE49-91EA-2AD6F820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244130"/>
            <a:ext cx="9321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8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522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Overfitting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110757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Overfitting </a:t>
            </a:r>
            <a:r>
              <a:rPr kumimoji="1" lang="ko-KR" altLang="en-US" dirty="0"/>
              <a:t>이란</a:t>
            </a:r>
            <a:br>
              <a:rPr kumimoji="1" lang="en-US" altLang="ko-KR" dirty="0"/>
            </a:br>
            <a:r>
              <a:rPr kumimoji="1" lang="ko-KR" altLang="en-US" dirty="0"/>
              <a:t>학습 데이터에 모델이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되는 현상으로  </a:t>
            </a:r>
            <a:r>
              <a:rPr kumimoji="1" lang="en-US" altLang="ko-KR" dirty="0" err="1"/>
              <a:t>Trainning</a:t>
            </a:r>
            <a:r>
              <a:rPr kumimoji="1" lang="en-US" altLang="ko-KR" dirty="0"/>
              <a:t> set</a:t>
            </a:r>
            <a:r>
              <a:rPr kumimoji="1" lang="ko-KR" altLang="en-US" dirty="0"/>
              <a:t>은 분류 잘하지만 새로운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데이터 셋에는 취약</a:t>
            </a:r>
            <a:br>
              <a:rPr kumimoji="1" lang="en-US" altLang="ko-KR" dirty="0"/>
            </a:b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Solution </a:t>
            </a:r>
            <a:br>
              <a:rPr kumimoji="1" lang="en-US" altLang="ko-KR" dirty="0"/>
            </a:br>
            <a:r>
              <a:rPr kumimoji="1" lang="en-US" altLang="ko-KR" dirty="0"/>
              <a:t>1.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늘리기</a:t>
            </a:r>
            <a:br>
              <a:rPr kumimoji="1" lang="en-US" altLang="ko-KR" dirty="0"/>
            </a:br>
            <a:r>
              <a:rPr kumimoji="1" lang="en-US" altLang="ko-KR" dirty="0"/>
              <a:t>2. </a:t>
            </a:r>
            <a:r>
              <a:rPr kumimoji="1" lang="ko-KR" altLang="en-US" dirty="0"/>
              <a:t>모델의 복잡도 줄이기</a:t>
            </a:r>
            <a:r>
              <a:rPr kumimoji="1" lang="en-US" altLang="ko-KR" dirty="0"/>
              <a:t> hidden layer, parameter </a:t>
            </a:r>
            <a:r>
              <a:rPr kumimoji="1" lang="ko-KR" altLang="en-US" dirty="0"/>
              <a:t>등</a:t>
            </a:r>
            <a:br>
              <a:rPr kumimoji="1" lang="en-US" altLang="ko-KR" dirty="0"/>
            </a:br>
            <a:r>
              <a:rPr kumimoji="1" lang="en-US" altLang="ko-KR" dirty="0"/>
              <a:t>3. Weight Regularization (L1 Regularization,L2 Regularization) –</a:t>
            </a:r>
            <a:r>
              <a:rPr kumimoji="1" lang="ko-KR" altLang="en-US" dirty="0"/>
              <a:t> 복잡한 모델을 좀 더 간단하게 하는 방법</a:t>
            </a:r>
            <a:br>
              <a:rPr kumimoji="1" lang="en-US" altLang="ko-KR" dirty="0"/>
            </a:br>
            <a:r>
              <a:rPr kumimoji="1" lang="en-US" altLang="ko-KR" dirty="0"/>
              <a:t>4. Drop Out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5CFBCE-8DF8-BE4B-840C-AAAAECEF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0" y="3975100"/>
            <a:ext cx="3949700" cy="241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4B6B22-9237-A840-A64B-BAAFC060A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100519"/>
            <a:ext cx="6883400" cy="2405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9057C0-C23A-7445-9D64-ADB24B7649B3}"/>
              </a:ext>
            </a:extLst>
          </p:cNvPr>
          <p:cNvSpPr txBox="1"/>
          <p:nvPr/>
        </p:nvSpPr>
        <p:spPr>
          <a:xfrm>
            <a:off x="8887506" y="6471842"/>
            <a:ext cx="330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https://light-</a:t>
            </a:r>
            <a:r>
              <a:rPr kumimoji="1" lang="en" altLang="ko-Kore-KR" dirty="0" err="1"/>
              <a:t>tree.tistory.com</a:t>
            </a:r>
            <a:r>
              <a:rPr kumimoji="1" lang="en" altLang="ko-Kore-KR" dirty="0"/>
              <a:t>/125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9297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522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Overfitting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84749-767F-CA40-B610-EDF0A6ED5BCC}"/>
              </a:ext>
            </a:extLst>
          </p:cNvPr>
          <p:cNvSpPr txBox="1"/>
          <p:nvPr/>
        </p:nvSpPr>
        <p:spPr>
          <a:xfrm>
            <a:off x="304800" y="1346200"/>
            <a:ext cx="865172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L1 </a:t>
            </a:r>
            <a:r>
              <a:rPr kumimoji="1" lang="ko-KR" altLang="en-US" dirty="0"/>
              <a:t>규제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가중치 </a:t>
            </a:r>
            <a:r>
              <a:rPr kumimoji="1" lang="en-US" altLang="ko-KR" dirty="0"/>
              <a:t>w</a:t>
            </a:r>
            <a:r>
              <a:rPr kumimoji="1" lang="ko-KR" altLang="en-US" dirty="0"/>
              <a:t>들의 절대값 합계를 비용 함수에 추가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L2 </a:t>
            </a:r>
            <a:r>
              <a:rPr kumimoji="1" lang="ko-KR" altLang="en-US" dirty="0"/>
              <a:t>규제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모든 가중치 </a:t>
            </a:r>
            <a:r>
              <a:rPr kumimoji="1" lang="en-US" altLang="ko-KR" dirty="0"/>
              <a:t>w</a:t>
            </a:r>
            <a:r>
              <a:rPr kumimoji="1" lang="ko-KR" altLang="en-US" dirty="0"/>
              <a:t>들의 </a:t>
            </a:r>
            <a:r>
              <a:rPr kumimoji="1" lang="ko-KR" altLang="en-US" dirty="0" err="1"/>
              <a:t>제곱합을</a:t>
            </a:r>
            <a:r>
              <a:rPr kumimoji="1" lang="ko-KR" altLang="en-US" dirty="0"/>
              <a:t> 비용 함수에 추가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r>
              <a:rPr kumimoji="1" lang="en-US" altLang="ko-KR" dirty="0"/>
              <a:t>Cost </a:t>
            </a:r>
            <a:r>
              <a:rPr kumimoji="1" lang="ko-KR" altLang="en-US" dirty="0"/>
              <a:t>최소화 하려면 </a:t>
            </a:r>
            <a:r>
              <a:rPr kumimoji="1" lang="en-US" altLang="ko-KR" dirty="0"/>
              <a:t>w </a:t>
            </a:r>
            <a:r>
              <a:rPr kumimoji="1" lang="ko-KR" altLang="en-US" dirty="0"/>
              <a:t>가 작아 져야한다 </a:t>
            </a:r>
            <a:r>
              <a:rPr kumimoji="1" lang="en-US" altLang="ko-KR" dirty="0"/>
              <a:t>.</a:t>
            </a:r>
          </a:p>
          <a:p>
            <a:r>
              <a:rPr lang="en" altLang="ko-Kore-KR" dirty="0"/>
              <a:t>L1 </a:t>
            </a:r>
            <a:r>
              <a:rPr lang="ko-KR" altLang="en-US" dirty="0"/>
              <a:t>규제는 어떤 특성들이 모델에 영향을 주고 있는지를 정확히 판단하고자 할 때 유용</a:t>
            </a:r>
            <a:endParaRPr lang="en-US" altLang="ko-KR" dirty="0"/>
          </a:p>
          <a:p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EE815-EE09-7041-9BC1-ECCF83B2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62150"/>
            <a:ext cx="4699000" cy="20480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73337-B065-C440-B1E5-063E84FFB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2198777"/>
            <a:ext cx="6807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3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45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Perceptron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8D346-C151-8E45-A504-F73B0405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2175"/>
            <a:ext cx="8166100" cy="336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D854B-C0C7-6E44-B838-28F241A73937}"/>
              </a:ext>
            </a:extLst>
          </p:cNvPr>
          <p:cNvSpPr txBox="1"/>
          <p:nvPr/>
        </p:nvSpPr>
        <p:spPr>
          <a:xfrm>
            <a:off x="1692876" y="6252519"/>
            <a:ext cx="8632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퍼셉트론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 인공 신경망으로 다수의 입력으로부터 하나이 결과를 내보내는 알고리즘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0DCC6E-B776-2644-91E2-1AF9B0C5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817" y="3164875"/>
            <a:ext cx="2959100" cy="2082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8C3E6-0324-2545-9BC5-CA05CAC0B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250" y="1407558"/>
            <a:ext cx="2768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7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522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Overfitting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BC19EA-93D0-2648-8580-E6113C626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76232"/>
            <a:ext cx="5511800" cy="2227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F8C81-F6ED-884B-A8BB-D53EF7DDF902}"/>
              </a:ext>
            </a:extLst>
          </p:cNvPr>
          <p:cNvSpPr txBox="1"/>
          <p:nvPr/>
        </p:nvSpPr>
        <p:spPr>
          <a:xfrm>
            <a:off x="304800" y="1346200"/>
            <a:ext cx="6498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Drop Out</a:t>
            </a:r>
            <a:br>
              <a:rPr kumimoji="1" lang="en-US" altLang="ko-KR" dirty="0"/>
            </a:br>
            <a:r>
              <a:rPr lang="ko-KR" altLang="en-US" dirty="0"/>
              <a:t>신경망 학습 시에만 사용하고</a:t>
            </a:r>
            <a:r>
              <a:rPr lang="en-US" altLang="ko-KR" dirty="0"/>
              <a:t>, </a:t>
            </a:r>
            <a:r>
              <a:rPr lang="ko-KR" altLang="en-US" dirty="0"/>
              <a:t>예측 시에는 사용하지 않는다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96F30A-D97F-F649-B215-F53EAB32D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128" y="2501899"/>
            <a:ext cx="6498895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5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3732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 Convolution Layer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F8C81-F6ED-884B-A8BB-D53EF7DDF902}"/>
              </a:ext>
            </a:extLst>
          </p:cNvPr>
          <p:cNvSpPr txBox="1"/>
          <p:nvPr/>
        </p:nvSpPr>
        <p:spPr>
          <a:xfrm>
            <a:off x="304800" y="1346200"/>
            <a:ext cx="482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hlinkClick r:id="rId3"/>
              </a:rPr>
              <a:t>https://wikidocs.net/36033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학습 복습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12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3732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 Convolution Layer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9C4EBB-E71F-A643-AD4C-5C9FE491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34768"/>
            <a:ext cx="8147050" cy="3988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4AD6E-AE3D-B845-9B3D-2358B6DC6007}"/>
              </a:ext>
            </a:extLst>
          </p:cNvPr>
          <p:cNvSpPr txBox="1"/>
          <p:nvPr/>
        </p:nvSpPr>
        <p:spPr>
          <a:xfrm>
            <a:off x="1524000" y="5763135"/>
            <a:ext cx="8492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Convolution neural network 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 layer</a:t>
            </a:r>
            <a:r>
              <a:rPr kumimoji="1" lang="ko-KR" altLang="en-US" dirty="0"/>
              <a:t>로 구성되어있다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Pooling layer?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011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419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 network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10629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Convolution</a:t>
            </a:r>
            <a:br>
              <a:rPr kumimoji="1" lang="en-US" altLang="ko-KR" dirty="0"/>
            </a:br>
            <a:r>
              <a:rPr kumimoji="1" lang="ko-KR" altLang="en-US" dirty="0"/>
              <a:t>이미지 처리를 </a:t>
            </a:r>
            <a:r>
              <a:rPr kumimoji="1" lang="ko-KR" altLang="en-US" dirty="0" err="1"/>
              <a:t>하기위해</a:t>
            </a:r>
            <a:r>
              <a:rPr kumimoji="1" lang="ko-KR" altLang="en-US" dirty="0"/>
              <a:t> 탁월 한 성능을 보이는 신경망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Channel</a:t>
            </a:r>
            <a:br>
              <a:rPr kumimoji="1" lang="en-US" altLang="ko-KR" dirty="0"/>
            </a:br>
            <a:r>
              <a:rPr kumimoji="1" lang="en-US" altLang="ko-KR" dirty="0"/>
              <a:t>Gray – 1</a:t>
            </a:r>
            <a:r>
              <a:rPr kumimoji="1" lang="ko-KR" altLang="en-US" dirty="0"/>
              <a:t>채널  </a:t>
            </a:r>
            <a:r>
              <a:rPr kumimoji="1" lang="en-US" altLang="ko-KR" dirty="0"/>
              <a:t>RGB – 3</a:t>
            </a:r>
            <a:r>
              <a:rPr kumimoji="1" lang="ko-KR" altLang="en-US" dirty="0"/>
              <a:t>채널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Convolution operation</a:t>
            </a:r>
            <a:br>
              <a:rPr kumimoji="1" lang="en-US" altLang="ko-KR" dirty="0"/>
            </a:br>
            <a:r>
              <a:rPr kumimoji="1" lang="en-US" altLang="ko-KR" dirty="0"/>
              <a:t>Kernel or Filter</a:t>
            </a:r>
            <a:r>
              <a:rPr kumimoji="1" lang="ko-KR" altLang="en-US" dirty="0"/>
              <a:t>로 이미지의 처음부터 끝까지 </a:t>
            </a:r>
            <a:r>
              <a:rPr kumimoji="1" lang="en-US" altLang="ko-KR" dirty="0"/>
              <a:t>elementwise </a:t>
            </a:r>
            <a:r>
              <a:rPr kumimoji="1" lang="ko-KR" altLang="en-US" dirty="0"/>
              <a:t>연산으로 곱한 값을 출력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이것을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A7D699-AE61-C946-BA76-7ACDE7D3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337878"/>
            <a:ext cx="5943600" cy="2768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AAA0E-A99C-164F-AC41-468ACFB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50" y="4241800"/>
            <a:ext cx="1955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79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419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 network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1062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Stride </a:t>
            </a:r>
            <a:br>
              <a:rPr kumimoji="1" lang="en-US" altLang="ko-KR" dirty="0"/>
            </a:br>
            <a:r>
              <a:rPr kumimoji="1" lang="en-US" altLang="ko-KR" dirty="0"/>
              <a:t>Convolution </a:t>
            </a:r>
            <a:r>
              <a:rPr kumimoji="1" lang="ko-KR" altLang="en-US" dirty="0"/>
              <a:t>연산 중 몇 칸씩 뛰어서 계산을 할 건지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사용자가 정할 수 있다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Padding </a:t>
            </a:r>
            <a:br>
              <a:rPr kumimoji="1" lang="en-US" altLang="ko-KR" dirty="0"/>
            </a:br>
            <a:r>
              <a:rPr kumimoji="1" lang="en-US" altLang="ko-KR" dirty="0"/>
              <a:t>Input </a:t>
            </a:r>
            <a:r>
              <a:rPr kumimoji="1" lang="ko-KR" altLang="en-US" dirty="0"/>
              <a:t>이미지와 </a:t>
            </a:r>
            <a:r>
              <a:rPr kumimoji="1" lang="en-US" altLang="ko-KR" dirty="0"/>
              <a:t>H,W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유지시켜주기 위해 입력 가장자리에 픽셀을 추가해준다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847D85-81A5-B443-89E0-734B4713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3752850"/>
            <a:ext cx="4432300" cy="228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579562-1451-0446-B28B-9E8205127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3871594"/>
            <a:ext cx="4724400" cy="1971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F008A-F40F-EC41-8403-796E253E2269}"/>
              </a:ext>
            </a:extLst>
          </p:cNvPr>
          <p:cNvSpPr txBox="1"/>
          <p:nvPr/>
        </p:nvSpPr>
        <p:spPr>
          <a:xfrm>
            <a:off x="2707496" y="5854184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stride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71526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419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 network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1062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Convolution </a:t>
            </a:r>
            <a:r>
              <a:rPr kumimoji="1" lang="ko-KR" altLang="en-US" dirty="0"/>
              <a:t>연산</a:t>
            </a:r>
            <a:br>
              <a:rPr kumimoji="1" lang="en-US" altLang="ko-KR" dirty="0"/>
            </a:br>
            <a:r>
              <a:rPr kumimoji="1" lang="en-US" altLang="ko-KR" dirty="0"/>
              <a:t>convolution filter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생각하고 </a:t>
            </a:r>
            <a:r>
              <a:rPr kumimoji="1" lang="en-US" altLang="ko-KR" dirty="0"/>
              <a:t>bias</a:t>
            </a:r>
            <a:r>
              <a:rPr kumimoji="1" lang="ko-KR" altLang="en-US" dirty="0"/>
              <a:t>도 줄 수 있다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BB7E78-3011-BD4C-B0C4-DAB7F202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787650"/>
            <a:ext cx="6997700" cy="3340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CD4B51-D148-E44E-9A90-CCC22A30B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3136900"/>
            <a:ext cx="3467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79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419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 network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1062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Quiz</a:t>
            </a:r>
            <a:br>
              <a:rPr kumimoji="1" lang="en-US" altLang="ko-KR" dirty="0"/>
            </a:br>
            <a:r>
              <a:rPr kumimoji="1" lang="en-US" altLang="ko-KR" dirty="0"/>
              <a:t>1.  Oh = ?</a:t>
            </a:r>
            <a:br>
              <a:rPr kumimoji="1" lang="en-US" altLang="ko-KR" dirty="0"/>
            </a:br>
            <a:r>
              <a:rPr kumimoji="1" lang="en-US" altLang="ko-KR" dirty="0"/>
              <a:t>2.  </a:t>
            </a:r>
            <a:r>
              <a:rPr kumimoji="1" lang="ko-KR" altLang="en-US" dirty="0"/>
              <a:t>가중치의 매개변수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의 총 수</a:t>
            </a:r>
            <a:r>
              <a:rPr kumimoji="1" lang="en-US" altLang="ko-KR" dirty="0"/>
              <a:t>: 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D8E80-B674-574F-B1E6-686EFDF4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207" y="2520866"/>
            <a:ext cx="6901793" cy="250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72226D-E774-B246-BE15-77E870AAB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500220"/>
            <a:ext cx="2641600" cy="2108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B510B-DA41-A14A-92D2-B26F43E92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5805270"/>
            <a:ext cx="1765300" cy="30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B07905-6029-164B-9BEF-1056F09B4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903" y="4840167"/>
            <a:ext cx="4016047" cy="18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76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419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 network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1062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Pooling</a:t>
            </a:r>
            <a:br>
              <a:rPr kumimoji="1" lang="en-US" altLang="ko-KR" dirty="0"/>
            </a:br>
            <a:r>
              <a:rPr kumimoji="1" lang="ko-KR" altLang="en-US" dirty="0"/>
              <a:t>일반적으로 </a:t>
            </a:r>
            <a:r>
              <a:rPr kumimoji="1" lang="en-US" altLang="ko-KR" dirty="0"/>
              <a:t>Convolution + activation(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) + pooling </a:t>
            </a:r>
            <a:r>
              <a:rPr kumimoji="1" lang="ko-KR" altLang="en-US" dirty="0"/>
              <a:t>층을 추가하는게 일반적이다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풀링층에서는 </a:t>
            </a:r>
            <a:r>
              <a:rPr kumimoji="1" lang="ko-KR" altLang="en-US" dirty="0" err="1"/>
              <a:t>다운샘플링</a:t>
            </a:r>
            <a:r>
              <a:rPr kumimoji="1" lang="ko-KR" altLang="en-US" dirty="0"/>
              <a:t> 해서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의 크기를 줄이는 연산이 이뤄진다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왜</a:t>
            </a:r>
            <a:r>
              <a:rPr kumimoji="1" lang="en-US" altLang="ko-KR" dirty="0"/>
              <a:t>?</a:t>
            </a:r>
            <a:r>
              <a:rPr kumimoji="1" lang="ko-KR" altLang="en-US" dirty="0"/>
              <a:t>쓸까</a:t>
            </a:r>
            <a:r>
              <a:rPr kumimoji="1" lang="en-US" altLang="ko-KR" dirty="0"/>
              <a:t>? --&gt; w</a:t>
            </a:r>
            <a:r>
              <a:rPr kumimoji="1" lang="ko-KR" altLang="en-US" dirty="0"/>
              <a:t>가중치를 줄여주기 위해서 </a:t>
            </a:r>
            <a:br>
              <a:rPr kumimoji="1" lang="en-US" altLang="ko-KR" dirty="0"/>
            </a:br>
            <a:r>
              <a:rPr kumimoji="1" lang="en-US" altLang="ko-KR" dirty="0"/>
              <a:t>Max pooling , Average pooling</a:t>
            </a:r>
            <a:r>
              <a:rPr kumimoji="1" lang="ko-KR" altLang="en-US" dirty="0"/>
              <a:t>이 있음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6D73E-0E1A-8942-80E9-8FC89654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3429000"/>
            <a:ext cx="4711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5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07. CNN</a:t>
            </a:r>
            <a:r>
              <a:rPr lang="ko-KR" altLang="en-US" sz="280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Mnist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106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dirty="0"/>
              <a:t>얕은 </a:t>
            </a:r>
            <a:r>
              <a:rPr kumimoji="1" lang="en-US" altLang="ko-Kore-KR" dirty="0" err="1"/>
              <a:t>arcitecture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FE0C9-37E2-7B4D-850E-E72A0F1E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966868"/>
            <a:ext cx="7531100" cy="135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4343B7-3381-494B-AECA-CACB4E6BB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577104"/>
            <a:ext cx="6083300" cy="2827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260D28-AC00-3246-A586-61D8A198B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498" y="185578"/>
            <a:ext cx="3886752" cy="37076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6FBE42-AA85-554C-97AB-CEACD79CE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0" y="3620312"/>
            <a:ext cx="3100905" cy="306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522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Overfitting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1D554-B0B0-7547-AAA8-CA07681BA57E}"/>
              </a:ext>
            </a:extLst>
          </p:cNvPr>
          <p:cNvSpPr txBox="1"/>
          <p:nvPr/>
        </p:nvSpPr>
        <p:spPr>
          <a:xfrm>
            <a:off x="304800" y="1346200"/>
            <a:ext cx="59209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dirty="0"/>
              <a:t>출처</a:t>
            </a:r>
            <a:br>
              <a:rPr kumimoji="1" lang="en-US" altLang="ko-Kore-KR" dirty="0"/>
            </a:br>
            <a:r>
              <a:rPr kumimoji="1" lang="en" altLang="ko-Kore-KR" dirty="0"/>
              <a:t>https://light-</a:t>
            </a:r>
            <a:r>
              <a:rPr kumimoji="1" lang="en" altLang="ko-Kore-KR" dirty="0" err="1"/>
              <a:t>tree.tistory.com</a:t>
            </a:r>
            <a:r>
              <a:rPr kumimoji="1" lang="en" altLang="ko-Kore-KR" dirty="0"/>
              <a:t>/125</a:t>
            </a:r>
            <a:endParaRPr kumimoji="1" lang="ko-Kore-KR" altLang="en-US" dirty="0"/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hlinkClick r:id="rId3"/>
              </a:rPr>
              <a:t>https://www.nature.com/articles/nmeth.3968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hlinkClick r:id="rId4"/>
              </a:rPr>
              <a:t>https://wegonnamakeit.tistory.com/47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hlinkClick r:id="rId5"/>
              </a:rPr>
              <a:t>https://wikidocs.net/61374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=573EZkzfnZ0&amp;t=328s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057C0-C23A-7445-9D64-ADB24B7649B3}"/>
              </a:ext>
            </a:extLst>
          </p:cNvPr>
          <p:cNvSpPr txBox="1"/>
          <p:nvPr/>
        </p:nvSpPr>
        <p:spPr>
          <a:xfrm>
            <a:off x="8887506" y="6471842"/>
            <a:ext cx="330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https://light-</a:t>
            </a:r>
            <a:r>
              <a:rPr kumimoji="1" lang="en" altLang="ko-Kore-KR" dirty="0" err="1"/>
              <a:t>tree.tistory.com</a:t>
            </a:r>
            <a:r>
              <a:rPr kumimoji="1" lang="en" altLang="ko-Kore-KR" dirty="0"/>
              <a:t>/125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084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45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Perceptron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D801D6-D53E-CC42-97D0-A070C711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47" y="1054100"/>
            <a:ext cx="10020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6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45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Perceptron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D854B-C0C7-6E44-B838-28F241A73937}"/>
              </a:ext>
            </a:extLst>
          </p:cNvPr>
          <p:cNvSpPr txBox="1"/>
          <p:nvPr/>
        </p:nvSpPr>
        <p:spPr>
          <a:xfrm>
            <a:off x="1692876" y="6252519"/>
            <a:ext cx="9145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지금까지</a:t>
            </a:r>
            <a:r>
              <a:rPr kumimoji="1" lang="ko-KR" altLang="en-US" dirty="0"/>
              <a:t> 우리가 배운 </a:t>
            </a:r>
            <a:r>
              <a:rPr kumimoji="1" lang="en-US" altLang="ko-KR" dirty="0"/>
              <a:t>Linear, </a:t>
            </a:r>
            <a:r>
              <a:rPr kumimoji="1" lang="en-US" altLang="ko-KR" dirty="0" err="1"/>
              <a:t>Mutilayer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 단층 </a:t>
            </a:r>
            <a:r>
              <a:rPr kumimoji="1" lang="ko-KR" altLang="en-US" dirty="0" err="1"/>
              <a:t>퍼셉트론을</a:t>
            </a:r>
            <a:r>
              <a:rPr kumimoji="1" lang="ko-KR" altLang="en-US" dirty="0"/>
              <a:t> 이용하여 문제를 풀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하지만</a:t>
            </a:r>
            <a:r>
              <a:rPr kumimoji="1" lang="en-US" altLang="ko-KR" dirty="0"/>
              <a:t>,,</a:t>
            </a:r>
            <a:r>
              <a:rPr kumimoji="1" lang="ko-KR" altLang="en-US" dirty="0"/>
              <a:t> </a:t>
            </a:r>
            <a:r>
              <a:rPr kumimoji="1" lang="en-US" altLang="ko-KR" dirty="0"/>
              <a:t>XOR </a:t>
            </a:r>
            <a:r>
              <a:rPr kumimoji="1" lang="ko-KR" altLang="en-US" dirty="0"/>
              <a:t>문제를 풀기에는 부족했다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9F5D7-595E-0547-ACFC-2C25C8C67161}"/>
              </a:ext>
            </a:extLst>
          </p:cNvPr>
          <p:cNvSpPr txBox="1"/>
          <p:nvPr/>
        </p:nvSpPr>
        <p:spPr>
          <a:xfrm>
            <a:off x="913468" y="150057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단층 </a:t>
            </a:r>
            <a:r>
              <a:rPr kumimoji="1" lang="ko-KR" altLang="en-US" dirty="0" err="1"/>
              <a:t>퍼셉트론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A657B1-3E53-D346-9728-CAD38E8A3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68" y="2080655"/>
            <a:ext cx="6743700" cy="3644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34DCFF-CA89-AF4E-89BE-78680AA1F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168" y="2080655"/>
            <a:ext cx="3378200" cy="34671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43CDB7-EF25-524A-91FA-732FCA7C4E55}"/>
              </a:ext>
            </a:extLst>
          </p:cNvPr>
          <p:cNvSpPr/>
          <p:nvPr/>
        </p:nvSpPr>
        <p:spPr>
          <a:xfrm>
            <a:off x="7512908" y="2080655"/>
            <a:ext cx="3765624" cy="3644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202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45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Perceptron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D854B-C0C7-6E44-B838-28F241A73937}"/>
              </a:ext>
            </a:extLst>
          </p:cNvPr>
          <p:cNvSpPr txBox="1"/>
          <p:nvPr/>
        </p:nvSpPr>
        <p:spPr>
          <a:xfrm>
            <a:off x="5053914" y="2149691"/>
            <a:ext cx="6246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XOR </a:t>
            </a:r>
            <a:r>
              <a:rPr kumimoji="1" lang="ko-Kore-KR" altLang="en-US" dirty="0"/>
              <a:t>게이트는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,NAND, OR </a:t>
            </a:r>
            <a:r>
              <a:rPr kumimoji="1" lang="ko-KR" altLang="en-US" dirty="0"/>
              <a:t>게이트 조합으로 만들 수 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이때 </a:t>
            </a:r>
            <a:r>
              <a:rPr kumimoji="1" lang="ko-KR" altLang="en-US" dirty="0" err="1"/>
              <a:t>입력층과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출력층</a:t>
            </a:r>
            <a:r>
              <a:rPr kumimoji="1" lang="ko-KR" altLang="en-US" dirty="0"/>
              <a:t> 사이를 </a:t>
            </a:r>
            <a:r>
              <a:rPr kumimoji="1" lang="ko-KR" altLang="en-US" dirty="0" err="1"/>
              <a:t>은닉층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hidden layer)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부름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9F5D7-595E-0547-ACFC-2C25C8C67161}"/>
              </a:ext>
            </a:extLst>
          </p:cNvPr>
          <p:cNvSpPr txBox="1"/>
          <p:nvPr/>
        </p:nvSpPr>
        <p:spPr>
          <a:xfrm>
            <a:off x="913468" y="150057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다층 </a:t>
            </a:r>
            <a:r>
              <a:rPr kumimoji="1" lang="ko-KR" altLang="en-US" dirty="0" err="1"/>
              <a:t>퍼셉트론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806574-3055-2640-87A0-8843C055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57" y="2472856"/>
            <a:ext cx="43307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66055E-43AE-CA4A-B5D2-33F3BD98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914" y="1507656"/>
            <a:ext cx="622461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45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Perceptron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1ED28-8FFA-7C43-82D6-540094FA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4021"/>
            <a:ext cx="8736055" cy="49480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2B608E-22E9-424B-B97A-B7A71DEEF1D3}"/>
              </a:ext>
            </a:extLst>
          </p:cNvPr>
          <p:cNvSpPr/>
          <p:nvPr/>
        </p:nvSpPr>
        <p:spPr>
          <a:xfrm>
            <a:off x="988540" y="1920017"/>
            <a:ext cx="3765624" cy="1095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517A60-6DA0-8440-A0CB-50066AB85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2079791"/>
            <a:ext cx="27432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9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245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Perceptron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3D123D-AC5E-A848-952C-BCA7ADDE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8104"/>
            <a:ext cx="5219700" cy="474697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2B608E-22E9-424B-B97A-B7A71DEEF1D3}"/>
              </a:ext>
            </a:extLst>
          </p:cNvPr>
          <p:cNvSpPr/>
          <p:nvPr/>
        </p:nvSpPr>
        <p:spPr>
          <a:xfrm>
            <a:off x="988540" y="1920017"/>
            <a:ext cx="3765624" cy="1095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B76FEC-432D-D741-920E-8B72C5F8A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3797300"/>
            <a:ext cx="2768600" cy="2362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513680-74B5-5C43-8851-3F33EC3C1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350" y="1517650"/>
            <a:ext cx="5448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36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 propagation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27403-CA29-1549-93B8-701CE466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24" y="2226655"/>
            <a:ext cx="5715000" cy="2438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BFC4AF4-CEFE-B644-AB6C-F87F13C6CAD5}"/>
              </a:ext>
            </a:extLst>
          </p:cNvPr>
          <p:cNvSpPr/>
          <p:nvPr/>
        </p:nvSpPr>
        <p:spPr>
          <a:xfrm>
            <a:off x="406400" y="4070819"/>
            <a:ext cx="3765624" cy="594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F18D0-9E91-BD44-8588-33AB4558A80A}"/>
              </a:ext>
            </a:extLst>
          </p:cNvPr>
          <p:cNvSpPr txBox="1"/>
          <p:nvPr/>
        </p:nvSpPr>
        <p:spPr>
          <a:xfrm>
            <a:off x="5929708" y="2488816"/>
            <a:ext cx="6262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정답과 내가 예측한 값의 오차를 구했다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그럼 이제 </a:t>
            </a:r>
            <a:r>
              <a:rPr kumimoji="1" lang="en-US" altLang="ko-KR" dirty="0"/>
              <a:t>W(weight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업데이트 </a:t>
            </a:r>
            <a:r>
              <a:rPr kumimoji="1" lang="ko-KR" altLang="en-US" dirty="0" err="1"/>
              <a:t>해줘야하는</a:t>
            </a:r>
            <a:r>
              <a:rPr kumimoji="1" lang="ko-KR" altLang="en-US" dirty="0"/>
              <a:t> 데 어떻게 하지</a:t>
            </a:r>
            <a:r>
              <a:rPr kumimoji="1" lang="en-US" altLang="ko-KR" dirty="0"/>
              <a:t>?)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Chain Rule</a:t>
            </a:r>
            <a:r>
              <a:rPr kumimoji="1" lang="ko-KR" altLang="en-US" dirty="0"/>
              <a:t>을 이용해서 </a:t>
            </a:r>
            <a:r>
              <a:rPr kumimoji="1" lang="en-US" altLang="ko-KR" dirty="0"/>
              <a:t>weigh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update </a:t>
            </a:r>
            <a:r>
              <a:rPr kumimoji="1" lang="ko-KR" altLang="en-US" dirty="0"/>
              <a:t>해줘야지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743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0" y="0"/>
            <a:ext cx="9144000" cy="1094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33078" y="185578"/>
            <a:ext cx="36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  <a:r>
              <a:rPr lang="ko-KR" altLang="en-US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 propagation</a:t>
            </a:r>
            <a:endParaRPr lang="ko-KR" altLang="en-US" sz="280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EDCBE-A785-3A48-8CA1-D8DA6ED3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700"/>
            <a:ext cx="6845300" cy="480427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F77F001-BCD1-864C-B2FA-0560697D7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515" y="2246268"/>
            <a:ext cx="2959100" cy="40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83A28-EED4-B141-A917-5DE2DFA55E3F}"/>
              </a:ext>
            </a:extLst>
          </p:cNvPr>
          <p:cNvSpPr txBox="1"/>
          <p:nvPr/>
        </p:nvSpPr>
        <p:spPr>
          <a:xfrm>
            <a:off x="8877300" y="166370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Chain rule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31300D-26D9-1A42-83CA-90F6D65E1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208" y="2832100"/>
            <a:ext cx="281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9379</TotalTime>
  <Words>1999</Words>
  <Application>Microsoft Macintosh PowerPoint</Application>
  <PresentationFormat>와이드스크린</PresentationFormat>
  <Paragraphs>189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나눔바른고딕</vt:lpstr>
      <vt:lpstr>맑은 고딕 (본문)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조성욱</dc:creator>
  <cp:lastModifiedBy>조성욱</cp:lastModifiedBy>
  <cp:revision>22</cp:revision>
  <dcterms:created xsi:type="dcterms:W3CDTF">2021-02-07T05:01:50Z</dcterms:created>
  <dcterms:modified xsi:type="dcterms:W3CDTF">2021-02-14T14:34:28Z</dcterms:modified>
</cp:coreProperties>
</file>